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310AA6-2F1C-4707-8308-EEB07F456F79}"/>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03C4E70-6EE3-4C56-9847-C2647635EA5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48F508D9-FF36-4EEC-AC6E-4FC6318FB457}" type="datetimeFigureOut">
              <a:rPr lang="en-US" smtClean="0"/>
              <a:t>7/29/2017</a:t>
            </a:fld>
            <a:endParaRPr lang="en-US"/>
          </a:p>
        </p:txBody>
      </p:sp>
      <p:sp>
        <p:nvSpPr>
          <p:cNvPr id="4" name="Footer Placeholder 3">
            <a:extLst>
              <a:ext uri="{FF2B5EF4-FFF2-40B4-BE49-F238E27FC236}">
                <a16:creationId xmlns:a16="http://schemas.microsoft.com/office/drawing/2014/main" id="{82ECAE1A-2391-4E04-B48B-71CAE2AB0203}"/>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ACDF262-5583-418E-B9D6-35F6691A982D}"/>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33EA5F27-4340-49FB-8747-E4C853CA2E9E}" type="slidenum">
              <a:rPr lang="en-US" smtClean="0"/>
              <a:t>‹#›</a:t>
            </a:fld>
            <a:endParaRPr lang="en-US"/>
          </a:p>
        </p:txBody>
      </p:sp>
    </p:spTree>
    <p:extLst>
      <p:ext uri="{BB962C8B-B14F-4D97-AF65-F5344CB8AC3E}">
        <p14:creationId xmlns:p14="http://schemas.microsoft.com/office/powerpoint/2010/main" val="420545538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02FC77-5EB2-4469-BA7C-35F3BB0A8AC6}"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3689-F3BB-41C7-933C-FE19D675D1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706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2FC77-5EB2-4469-BA7C-35F3BB0A8AC6}"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9453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2FC77-5EB2-4469-BA7C-35F3BB0A8AC6}"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358206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2FC77-5EB2-4469-BA7C-35F3BB0A8AC6}"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424593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802FC77-5EB2-4469-BA7C-35F3BB0A8AC6}"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673689-F3BB-41C7-933C-FE19D675D14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439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02FC77-5EB2-4469-BA7C-35F3BB0A8AC6}" type="datetimeFigureOut">
              <a:rPr lang="en-US" smtClean="0"/>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288978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02FC77-5EB2-4469-BA7C-35F3BB0A8AC6}" type="datetimeFigureOut">
              <a:rPr lang="en-US" smtClean="0"/>
              <a:t>7/29/2017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1411791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02FC77-5EB2-4469-BA7C-35F3BB0A8AC6}" type="datetimeFigureOut">
              <a:rPr lang="en-US" smtClean="0"/>
              <a:t>7/29/2017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306824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802FC77-5EB2-4469-BA7C-35F3BB0A8AC6}" type="datetimeFigureOut">
              <a:rPr lang="en-US" smtClean="0"/>
              <a:t>7/29/2017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4145736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802FC77-5EB2-4469-BA7C-35F3BB0A8AC6}" type="datetimeFigureOut">
              <a:rPr lang="en-US" smtClean="0"/>
              <a:t>7/29/2017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673689-F3BB-41C7-933C-FE19D675D14F}" type="slidenum">
              <a:rPr lang="en-US" smtClean="0"/>
              <a:t>‹#›</a:t>
            </a:fld>
            <a:endParaRPr lang="en-US"/>
          </a:p>
        </p:txBody>
      </p:sp>
    </p:spTree>
    <p:extLst>
      <p:ext uri="{BB962C8B-B14F-4D97-AF65-F5344CB8AC3E}">
        <p14:creationId xmlns:p14="http://schemas.microsoft.com/office/powerpoint/2010/main" val="2555031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802FC77-5EB2-4469-BA7C-35F3BB0A8AC6}" type="datetimeFigureOut">
              <a:rPr lang="en-US" smtClean="0"/>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673689-F3BB-41C7-933C-FE19D675D14F}" type="slidenum">
              <a:rPr lang="en-US" smtClean="0"/>
              <a:t>‹#›</a:t>
            </a:fld>
            <a:endParaRPr lang="en-US"/>
          </a:p>
        </p:txBody>
      </p:sp>
    </p:spTree>
    <p:extLst>
      <p:ext uri="{BB962C8B-B14F-4D97-AF65-F5344CB8AC3E}">
        <p14:creationId xmlns:p14="http://schemas.microsoft.com/office/powerpoint/2010/main" val="33338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802FC77-5EB2-4469-BA7C-35F3BB0A8AC6}" type="datetimeFigureOut">
              <a:rPr lang="en-US" smtClean="0"/>
              <a:t>7/29/2017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673689-F3BB-41C7-933C-FE19D675D14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142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3D213-0CB9-4DD5-92F0-67D1B87002C1}"/>
              </a:ext>
            </a:extLst>
          </p:cNvPr>
          <p:cNvSpPr>
            <a:spLocks noGrp="1"/>
          </p:cNvSpPr>
          <p:nvPr>
            <p:ph type="ctrTitle"/>
          </p:nvPr>
        </p:nvSpPr>
        <p:spPr/>
        <p:txBody>
          <a:bodyPr/>
          <a:lstStyle/>
          <a:p>
            <a:r>
              <a:rPr lang="en-US" b="1" dirty="0"/>
              <a:t>A Dream Come True</a:t>
            </a:r>
            <a:br>
              <a:rPr lang="en-US" dirty="0"/>
            </a:br>
            <a:r>
              <a:rPr lang="en-US" b="1" dirty="0"/>
              <a:t>Daniel 2</a:t>
            </a:r>
            <a:br>
              <a:rPr lang="en-US" dirty="0"/>
            </a:br>
            <a:endParaRPr lang="en-US" dirty="0"/>
          </a:p>
        </p:txBody>
      </p:sp>
      <p:sp>
        <p:nvSpPr>
          <p:cNvPr id="3" name="Subtitle 2">
            <a:extLst>
              <a:ext uri="{FF2B5EF4-FFF2-40B4-BE49-F238E27FC236}">
                <a16:creationId xmlns:a16="http://schemas.microsoft.com/office/drawing/2014/main" id="{91585ABC-3EED-416D-9CF4-D0CF7C29D57A}"/>
              </a:ext>
            </a:extLst>
          </p:cNvPr>
          <p:cNvSpPr>
            <a:spLocks noGrp="1"/>
          </p:cNvSpPr>
          <p:nvPr>
            <p:ph type="subTitle" idx="1"/>
          </p:nvPr>
        </p:nvSpPr>
        <p:spPr>
          <a:xfrm>
            <a:off x="1100051" y="4455619"/>
            <a:ext cx="10058400" cy="1383205"/>
          </a:xfrm>
        </p:spPr>
        <p:txBody>
          <a:bodyPr>
            <a:normAutofit/>
          </a:bodyPr>
          <a:lstStyle/>
          <a:p>
            <a:r>
              <a:rPr lang="en-US" sz="2800" b="1" dirty="0"/>
              <a:t>Guest Preacher:  Shawn </a:t>
            </a:r>
            <a:r>
              <a:rPr lang="en-US" sz="2800" b="1" dirty="0" err="1"/>
              <a:t>Magoon</a:t>
            </a:r>
            <a:endParaRPr lang="en-US" sz="2800" b="1" dirty="0"/>
          </a:p>
          <a:p>
            <a:r>
              <a:rPr lang="en-US" sz="2800" b="1" dirty="0"/>
              <a:t>July 30, 2017</a:t>
            </a:r>
          </a:p>
        </p:txBody>
      </p:sp>
    </p:spTree>
    <p:extLst>
      <p:ext uri="{BB962C8B-B14F-4D97-AF65-F5344CB8AC3E}">
        <p14:creationId xmlns:p14="http://schemas.microsoft.com/office/powerpoint/2010/main" val="1064736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51AB70-7B37-454F-9AE4-065460FD163B}"/>
              </a:ext>
            </a:extLst>
          </p:cNvPr>
          <p:cNvSpPr>
            <a:spLocks noGrp="1"/>
          </p:cNvSpPr>
          <p:nvPr>
            <p:ph idx="1"/>
          </p:nvPr>
        </p:nvSpPr>
        <p:spPr>
          <a:xfrm>
            <a:off x="847725" y="933450"/>
            <a:ext cx="10610849" cy="5581650"/>
          </a:xfrm>
        </p:spPr>
        <p:txBody>
          <a:bodyPr>
            <a:normAutofit fontScale="70000" lnSpcReduction="20000"/>
          </a:bodyPr>
          <a:lstStyle/>
          <a:p>
            <a:r>
              <a:rPr lang="en-US" sz="3400" dirty="0"/>
              <a:t>Like Joseph long before him (Gen.41:16), Daniel points the king to “God in heaven who reveals mysteries” (v.28).</a:t>
            </a:r>
          </a:p>
          <a:p>
            <a:r>
              <a:rPr lang="en-US" sz="3400" dirty="0"/>
              <a:t> </a:t>
            </a:r>
          </a:p>
          <a:p>
            <a:r>
              <a:rPr lang="en-US" sz="3400" b="1" dirty="0"/>
              <a:t>When you are consumed with God’s glory, you forget to worry about your own</a:t>
            </a:r>
            <a:r>
              <a:rPr lang="en-US" sz="3400" dirty="0"/>
              <a:t>. Daniel </a:t>
            </a:r>
            <a:r>
              <a:rPr lang="en-US" sz="3400" i="1" dirty="0"/>
              <a:t>boldly spoke the truth</a:t>
            </a:r>
            <a:r>
              <a:rPr lang="en-US" sz="3400" dirty="0"/>
              <a:t> to a powerful king.</a:t>
            </a:r>
          </a:p>
          <a:p>
            <a:r>
              <a:rPr lang="en-US" sz="3400" dirty="0"/>
              <a:t> </a:t>
            </a:r>
          </a:p>
          <a:p>
            <a:r>
              <a:rPr lang="en-US" sz="3400" dirty="0"/>
              <a:t>God wanted an audience with the king. That’s why He gave Daniel His Word—to preach it to kings and nations.</a:t>
            </a:r>
          </a:p>
          <a:p>
            <a:r>
              <a:rPr lang="en-US" sz="3400" b="1" dirty="0"/>
              <a:t>God has given us His Word—the Bible, which is the message we must take to the world.</a:t>
            </a:r>
          </a:p>
          <a:p>
            <a:r>
              <a:rPr lang="en-US" sz="3400" dirty="0"/>
              <a:t>As God used Daniel, so He can and will use us.</a:t>
            </a:r>
          </a:p>
          <a:p>
            <a:r>
              <a:rPr lang="en-US" sz="3400" b="1" dirty="0"/>
              <a:t>We have nothing to fear!</a:t>
            </a:r>
          </a:p>
          <a:p>
            <a:r>
              <a:rPr lang="en-US" sz="3400" dirty="0"/>
              <a:t>  A distressing dream.</a:t>
            </a:r>
          </a:p>
          <a:p>
            <a:r>
              <a:rPr lang="en-US" sz="3400" dirty="0"/>
              <a:t>A prayerful prophet. And…</a:t>
            </a:r>
          </a:p>
          <a:p>
            <a:endParaRPr lang="en-US" dirty="0"/>
          </a:p>
        </p:txBody>
      </p:sp>
    </p:spTree>
    <p:extLst>
      <p:ext uri="{BB962C8B-B14F-4D97-AF65-F5344CB8AC3E}">
        <p14:creationId xmlns:p14="http://schemas.microsoft.com/office/powerpoint/2010/main" val="138297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BFCA4-77EF-45DA-8E7F-4F167FA4171B}"/>
              </a:ext>
            </a:extLst>
          </p:cNvPr>
          <p:cNvSpPr>
            <a:spLocks noGrp="1"/>
          </p:cNvSpPr>
          <p:nvPr>
            <p:ph type="title"/>
          </p:nvPr>
        </p:nvSpPr>
        <p:spPr/>
        <p:txBody>
          <a:bodyPr/>
          <a:lstStyle/>
          <a:p>
            <a:r>
              <a:rPr lang="en-US" dirty="0"/>
              <a:t>3. </a:t>
            </a:r>
            <a:r>
              <a:rPr lang="en-US" b="1" dirty="0"/>
              <a:t>A Stone strikes a statue</a:t>
            </a:r>
            <a:r>
              <a:rPr lang="en-US" dirty="0"/>
              <a:t> (2:31-49)</a:t>
            </a:r>
          </a:p>
        </p:txBody>
      </p:sp>
      <p:sp>
        <p:nvSpPr>
          <p:cNvPr id="3" name="Content Placeholder 2">
            <a:extLst>
              <a:ext uri="{FF2B5EF4-FFF2-40B4-BE49-F238E27FC236}">
                <a16:creationId xmlns:a16="http://schemas.microsoft.com/office/drawing/2014/main" id="{267E216C-A848-43D3-A320-FF1C77ADF495}"/>
              </a:ext>
            </a:extLst>
          </p:cNvPr>
          <p:cNvSpPr>
            <a:spLocks noGrp="1"/>
          </p:cNvSpPr>
          <p:nvPr>
            <p:ph idx="1"/>
          </p:nvPr>
        </p:nvSpPr>
        <p:spPr/>
        <p:txBody>
          <a:bodyPr>
            <a:normAutofit fontScale="92500" lnSpcReduction="20000"/>
          </a:bodyPr>
          <a:lstStyle/>
          <a:p>
            <a:r>
              <a:rPr lang="en-US" sz="2600" dirty="0"/>
              <a:t>Head of gold = Babylon</a:t>
            </a:r>
          </a:p>
          <a:p>
            <a:r>
              <a:rPr lang="en-US" sz="2600" dirty="0"/>
              <a:t>Chest of silver = the Medes and Persians</a:t>
            </a:r>
          </a:p>
          <a:p>
            <a:r>
              <a:rPr lang="en-US" sz="2600" dirty="0"/>
              <a:t>Thighs of bronze = Greece</a:t>
            </a:r>
          </a:p>
          <a:p>
            <a:r>
              <a:rPr lang="en-US" sz="2600" dirty="0"/>
              <a:t>Iron legs with feet of iron &amp; clay = the Roman Empire</a:t>
            </a:r>
          </a:p>
          <a:p>
            <a:r>
              <a:rPr lang="en-US" sz="2600" dirty="0"/>
              <a:t> </a:t>
            </a:r>
          </a:p>
          <a:p>
            <a:r>
              <a:rPr lang="en-US" sz="2600" b="1" i="1" dirty="0"/>
              <a:t>God reveals just how fragile human power is</a:t>
            </a:r>
            <a:endParaRPr lang="en-US" sz="2600" b="1" dirty="0"/>
          </a:p>
          <a:p>
            <a:r>
              <a:rPr lang="en-US" sz="2600" dirty="0"/>
              <a:t> </a:t>
            </a:r>
          </a:p>
          <a:p>
            <a:r>
              <a:rPr lang="en-US" sz="2600" dirty="0"/>
              <a:t>On the whole, man’s kingdoms degenerate.</a:t>
            </a:r>
          </a:p>
          <a:p>
            <a:r>
              <a:rPr lang="en-US" sz="2600" dirty="0"/>
              <a:t>They become more brittle and more brutal!</a:t>
            </a:r>
          </a:p>
          <a:p>
            <a:endParaRPr lang="en-US" dirty="0"/>
          </a:p>
        </p:txBody>
      </p:sp>
    </p:spTree>
    <p:extLst>
      <p:ext uri="{BB962C8B-B14F-4D97-AF65-F5344CB8AC3E}">
        <p14:creationId xmlns:p14="http://schemas.microsoft.com/office/powerpoint/2010/main" val="4050380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A377DB-1FD2-4E57-BA2B-38622850F6C2}"/>
              </a:ext>
            </a:extLst>
          </p:cNvPr>
          <p:cNvSpPr>
            <a:spLocks noGrp="1"/>
          </p:cNvSpPr>
          <p:nvPr>
            <p:ph idx="1"/>
          </p:nvPr>
        </p:nvSpPr>
        <p:spPr>
          <a:xfrm>
            <a:off x="1097280" y="638175"/>
            <a:ext cx="10058400" cy="5829300"/>
          </a:xfrm>
        </p:spPr>
        <p:txBody>
          <a:bodyPr>
            <a:normAutofit lnSpcReduction="10000"/>
          </a:bodyPr>
          <a:lstStyle/>
          <a:p>
            <a:r>
              <a:rPr lang="en-US" sz="2800" dirty="0"/>
              <a:t>Some folks complain that this destroys optimism.</a:t>
            </a:r>
          </a:p>
          <a:p>
            <a:r>
              <a:rPr lang="en-US" sz="2800" dirty="0"/>
              <a:t>But it only destroys </a:t>
            </a:r>
            <a:r>
              <a:rPr lang="en-US" sz="2800" u="sng" dirty="0"/>
              <a:t>empty optimism</a:t>
            </a:r>
            <a:r>
              <a:rPr lang="en-US" sz="2800" dirty="0"/>
              <a:t>.</a:t>
            </a:r>
          </a:p>
          <a:p>
            <a:r>
              <a:rPr lang="en-US" sz="2800" b="1" dirty="0"/>
              <a:t>True optimism comes from an indestructible Kingdom </a:t>
            </a:r>
            <a:r>
              <a:rPr lang="en-US" sz="2800" dirty="0"/>
              <a:t>(vv.44-45).</a:t>
            </a:r>
          </a:p>
          <a:p>
            <a:r>
              <a:rPr lang="en-US" sz="2800" dirty="0"/>
              <a:t> </a:t>
            </a:r>
          </a:p>
          <a:p>
            <a:r>
              <a:rPr lang="en-US" sz="2800" dirty="0"/>
              <a:t>History in the Rear View Mirror:</a:t>
            </a:r>
          </a:p>
          <a:p>
            <a:r>
              <a:rPr lang="en-US" sz="2800" dirty="0"/>
              <a:t>What happened to king Nebuchadnezzar? Chap.4</a:t>
            </a:r>
          </a:p>
          <a:p>
            <a:r>
              <a:rPr lang="en-US" sz="2800" dirty="0"/>
              <a:t>What happened to king Belshazzar? Chap.5</a:t>
            </a:r>
          </a:p>
          <a:p>
            <a:r>
              <a:rPr lang="en-US" sz="2800" dirty="0"/>
              <a:t>What happened to Alexander the Great?</a:t>
            </a:r>
          </a:p>
          <a:p>
            <a:r>
              <a:rPr lang="en-US" sz="2800" dirty="0"/>
              <a:t>What happened to Nero?</a:t>
            </a:r>
          </a:p>
          <a:p>
            <a:r>
              <a:rPr lang="en-US" sz="2800" dirty="0"/>
              <a:t>What happened to Hitler?</a:t>
            </a:r>
          </a:p>
          <a:p>
            <a:r>
              <a:rPr lang="en-US" sz="2800" dirty="0"/>
              <a:t>They are all “dust in the wind.”</a:t>
            </a:r>
          </a:p>
          <a:p>
            <a:endParaRPr lang="en-US" dirty="0"/>
          </a:p>
        </p:txBody>
      </p:sp>
    </p:spTree>
    <p:extLst>
      <p:ext uri="{BB962C8B-B14F-4D97-AF65-F5344CB8AC3E}">
        <p14:creationId xmlns:p14="http://schemas.microsoft.com/office/powerpoint/2010/main" val="919351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0955EA-EF99-4C5A-8FFB-1C0AC22E3215}"/>
              </a:ext>
            </a:extLst>
          </p:cNvPr>
          <p:cNvSpPr>
            <a:spLocks noGrp="1"/>
          </p:cNvSpPr>
          <p:nvPr>
            <p:ph idx="1"/>
          </p:nvPr>
        </p:nvSpPr>
        <p:spPr>
          <a:xfrm>
            <a:off x="1097280" y="781049"/>
            <a:ext cx="10058400" cy="5648325"/>
          </a:xfrm>
        </p:spPr>
        <p:txBody>
          <a:bodyPr>
            <a:normAutofit lnSpcReduction="10000"/>
          </a:bodyPr>
          <a:lstStyle/>
          <a:p>
            <a:r>
              <a:rPr lang="en-US" sz="2600" b="1" dirty="0"/>
              <a:t>This dream not only calms our fears, but also bolsters our faith</a:t>
            </a:r>
            <a:r>
              <a:rPr lang="en-US" sz="2600" dirty="0"/>
              <a:t>.</a:t>
            </a:r>
          </a:p>
          <a:p>
            <a:r>
              <a:rPr lang="en-US" sz="2600" i="1" dirty="0"/>
              <a:t>God reveals how firm His Kingdom is</a:t>
            </a:r>
            <a:endParaRPr lang="en-US" sz="2600" dirty="0"/>
          </a:p>
          <a:p>
            <a:r>
              <a:rPr lang="en-US" sz="2600" dirty="0"/>
              <a:t> The “stone…cut out by no human hands” is Jesus Christ:</a:t>
            </a:r>
          </a:p>
          <a:p>
            <a:pPr>
              <a:spcBef>
                <a:spcPts val="2400"/>
              </a:spcBef>
            </a:pPr>
            <a:r>
              <a:rPr lang="en-US" sz="2600" dirty="0"/>
              <a:t>He came from Heaven into this world by virgin birth. He “struck the image on its feet…and broke them to pieces” (v.34).</a:t>
            </a:r>
          </a:p>
          <a:p>
            <a:pPr>
              <a:spcBef>
                <a:spcPts val="2400"/>
              </a:spcBef>
            </a:pPr>
            <a:r>
              <a:rPr lang="en-US" sz="2600" dirty="0"/>
              <a:t>He came proclaiming that, with His arrival, the Kingdom of God was at hand (Mk.1:15).</a:t>
            </a:r>
          </a:p>
          <a:p>
            <a:pPr>
              <a:spcBef>
                <a:spcPts val="2400"/>
              </a:spcBef>
            </a:pPr>
            <a:r>
              <a:rPr lang="en-US" sz="2600" dirty="0"/>
              <a:t>He is “the Stone that the builders rejected” and “has become the Cornerstone” (Matt.21:42).</a:t>
            </a:r>
          </a:p>
          <a:p>
            <a:pPr>
              <a:spcBef>
                <a:spcPts val="2400"/>
              </a:spcBef>
            </a:pPr>
            <a:r>
              <a:rPr lang="en-US" sz="2600" dirty="0"/>
              <a:t>He said, “the one who falls on this stone will be broken to pieces; and when it falls on anyone, it will crush him” (21:44).</a:t>
            </a:r>
          </a:p>
          <a:p>
            <a:endParaRPr lang="en-US" dirty="0"/>
          </a:p>
        </p:txBody>
      </p:sp>
    </p:spTree>
    <p:extLst>
      <p:ext uri="{BB962C8B-B14F-4D97-AF65-F5344CB8AC3E}">
        <p14:creationId xmlns:p14="http://schemas.microsoft.com/office/powerpoint/2010/main" val="178167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CE4D0-00CF-4299-8196-97366DED7568}"/>
              </a:ext>
            </a:extLst>
          </p:cNvPr>
          <p:cNvSpPr>
            <a:spLocks noGrp="1"/>
          </p:cNvSpPr>
          <p:nvPr>
            <p:ph idx="1"/>
          </p:nvPr>
        </p:nvSpPr>
        <p:spPr>
          <a:xfrm>
            <a:off x="1097280" y="495301"/>
            <a:ext cx="10058400" cy="6096000"/>
          </a:xfrm>
        </p:spPr>
        <p:txBody>
          <a:bodyPr>
            <a:normAutofit/>
          </a:bodyPr>
          <a:lstStyle/>
          <a:p>
            <a:r>
              <a:rPr lang="en-US" sz="2400" b="1" dirty="0"/>
              <a:t>Characteristics of His Kingdom</a:t>
            </a:r>
            <a:r>
              <a:rPr lang="en-US" sz="2400" dirty="0"/>
              <a:t>:</a:t>
            </a:r>
          </a:p>
          <a:p>
            <a:r>
              <a:rPr lang="en-US" sz="2400" i="1" u="sng" dirty="0"/>
              <a:t>Indestructible</a:t>
            </a:r>
            <a:r>
              <a:rPr lang="en-US" sz="2400" dirty="0"/>
              <a:t>: it “shall never be destroyed” (v.44a).</a:t>
            </a:r>
          </a:p>
          <a:p>
            <a:r>
              <a:rPr lang="en-US" sz="2400" i="1" u="sng" dirty="0"/>
              <a:t>Final</a:t>
            </a:r>
            <a:r>
              <a:rPr lang="en-US" sz="2400" dirty="0"/>
              <a:t>: “nor shall the kingdom be left to another people” (v.44b).</a:t>
            </a:r>
          </a:p>
          <a:p>
            <a:r>
              <a:rPr lang="en-US" sz="2400" i="1" u="sng" dirty="0"/>
              <a:t>Overwhelming</a:t>
            </a:r>
            <a:r>
              <a:rPr lang="en-US" sz="2400" dirty="0"/>
              <a:t>: “it shall break in pieces all these kingdoms and bring them to an end” (v.44c).</a:t>
            </a:r>
          </a:p>
          <a:p>
            <a:r>
              <a:rPr lang="en-US" sz="2400" i="1" u="sng" dirty="0"/>
              <a:t>Supernatural</a:t>
            </a:r>
            <a:r>
              <a:rPr lang="en-US" sz="2400" dirty="0"/>
              <a:t>: “a stone was cut from a mountain by no human hands” (v.45a). </a:t>
            </a:r>
          </a:p>
          <a:p>
            <a:r>
              <a:rPr lang="en-US" sz="2400" i="1" u="sng" dirty="0"/>
              <a:t>Paradoxical</a:t>
            </a:r>
            <a:r>
              <a:rPr lang="en-US" sz="2400" i="1" dirty="0"/>
              <a:t>: </a:t>
            </a:r>
            <a:r>
              <a:rPr lang="en-US" sz="2400" dirty="0"/>
              <a:t>it began as a mere </a:t>
            </a:r>
            <a:r>
              <a:rPr lang="en-US" sz="2400" i="1" dirty="0"/>
              <a:t>stone</a:t>
            </a:r>
            <a:r>
              <a:rPr lang="en-US" sz="2400" dirty="0"/>
              <a:t>, yet it “became a great </a:t>
            </a:r>
            <a:r>
              <a:rPr lang="en-US" sz="2400" i="1" dirty="0"/>
              <a:t>mountain</a:t>
            </a:r>
            <a:r>
              <a:rPr lang="en-US" sz="2400" dirty="0"/>
              <a:t> and filled the whole earth” (v.35).</a:t>
            </a:r>
          </a:p>
          <a:p>
            <a:r>
              <a:rPr lang="en-US" sz="2400" dirty="0"/>
              <a:t> </a:t>
            </a:r>
          </a:p>
          <a:p>
            <a:r>
              <a:rPr lang="en-US" sz="2400" dirty="0"/>
              <a:t>Unlike the kingdoms of this world that advance by power and conquest, and glory and strength, </a:t>
            </a:r>
            <a:r>
              <a:rPr lang="en-US" sz="2400" b="1" dirty="0"/>
              <a:t>God’s Kingdom advances through suffering and death</a:t>
            </a:r>
            <a:r>
              <a:rPr lang="en-US" sz="2400" dirty="0"/>
              <a:t>, a pattern in which Jesus’ own death led the way. By that death, He brings life to all who will come and bow down before Him, receiving His Kingdom as a free gift that comes by faith. Those who won’t come to Him will be crushed.</a:t>
            </a:r>
          </a:p>
          <a:p>
            <a:endParaRPr lang="en-US" dirty="0"/>
          </a:p>
        </p:txBody>
      </p:sp>
    </p:spTree>
    <p:extLst>
      <p:ext uri="{BB962C8B-B14F-4D97-AF65-F5344CB8AC3E}">
        <p14:creationId xmlns:p14="http://schemas.microsoft.com/office/powerpoint/2010/main" val="294513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C935CB-489A-4779-9A29-A58BAAECF9DC}"/>
              </a:ext>
            </a:extLst>
          </p:cNvPr>
          <p:cNvSpPr>
            <a:spLocks noGrp="1"/>
          </p:cNvSpPr>
          <p:nvPr>
            <p:ph idx="1"/>
          </p:nvPr>
        </p:nvSpPr>
        <p:spPr>
          <a:xfrm>
            <a:off x="1097280" y="847725"/>
            <a:ext cx="10058400" cy="5610225"/>
          </a:xfrm>
        </p:spPr>
        <p:txBody>
          <a:bodyPr>
            <a:normAutofit/>
          </a:bodyPr>
          <a:lstStyle/>
          <a:p>
            <a:r>
              <a:rPr lang="en-US" sz="2600" dirty="0"/>
              <a:t>Clarification:</a:t>
            </a:r>
          </a:p>
          <a:p>
            <a:r>
              <a:rPr lang="en-US" sz="2600" dirty="0"/>
              <a:t>When God’s time comes, His Kingdom will destroy earthly kingdoms rather than work through them. They are God’s will for now, but not forever; and when His moment arrives (when Jesus returns), His Kingdom comes </a:t>
            </a:r>
            <a:r>
              <a:rPr lang="en-US" sz="2600" u="sng" dirty="0"/>
              <a:t>by catastrophe, not by development</a:t>
            </a:r>
            <a:r>
              <a:rPr lang="en-US" sz="2600" dirty="0"/>
              <a:t>.</a:t>
            </a:r>
          </a:p>
          <a:p>
            <a:r>
              <a:rPr lang="en-US" sz="2600" dirty="0"/>
              <a:t> </a:t>
            </a:r>
          </a:p>
          <a:p>
            <a:r>
              <a:rPr lang="en-US" sz="2600" dirty="0"/>
              <a:t>For Daniel, the coming of the Rock was a future event.</a:t>
            </a:r>
          </a:p>
          <a:p>
            <a:r>
              <a:rPr lang="en-US" sz="2600" dirty="0"/>
              <a:t>For us, however, </a:t>
            </a:r>
            <a:r>
              <a:rPr lang="en-US" sz="2600" b="1" dirty="0"/>
              <a:t>the coming of the Rock is both past </a:t>
            </a:r>
            <a:r>
              <a:rPr lang="en-US" sz="2600" b="1" i="1" dirty="0"/>
              <a:t>and</a:t>
            </a:r>
            <a:r>
              <a:rPr lang="en-US" sz="2600" b="1" dirty="0"/>
              <a:t> future</a:t>
            </a:r>
            <a:r>
              <a:rPr lang="en-US" sz="2600" dirty="0"/>
              <a:t>.</a:t>
            </a:r>
          </a:p>
          <a:p>
            <a:r>
              <a:rPr lang="en-US" sz="2600" b="1" dirty="0"/>
              <a:t>Jesus Christ has come into the world and inaugurated His Kingdom, but it is not yet consummated</a:t>
            </a:r>
            <a:r>
              <a:rPr lang="en-US" sz="2600" dirty="0"/>
              <a:t>.</a:t>
            </a:r>
          </a:p>
          <a:p>
            <a:r>
              <a:rPr lang="en-US" sz="2600" dirty="0"/>
              <a:t>God calls us even now to submit to the Rock and seek first His Kingdom.</a:t>
            </a:r>
          </a:p>
          <a:p>
            <a:endParaRPr lang="en-US" sz="2600" dirty="0"/>
          </a:p>
        </p:txBody>
      </p:sp>
    </p:spTree>
    <p:extLst>
      <p:ext uri="{BB962C8B-B14F-4D97-AF65-F5344CB8AC3E}">
        <p14:creationId xmlns:p14="http://schemas.microsoft.com/office/powerpoint/2010/main" val="3421857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B463E-B9CE-4027-B624-B754F461E3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137953-0BBB-47C5-B19C-48DF83234F02}"/>
              </a:ext>
            </a:extLst>
          </p:cNvPr>
          <p:cNvSpPr>
            <a:spLocks noGrp="1"/>
          </p:cNvSpPr>
          <p:nvPr>
            <p:ph idx="1"/>
          </p:nvPr>
        </p:nvSpPr>
        <p:spPr/>
        <p:txBody>
          <a:bodyPr/>
          <a:lstStyle/>
          <a:p>
            <a:r>
              <a:rPr lang="en-US" sz="2800" dirty="0"/>
              <a:t>God told Nebuchadnezzar what would take place in History.</a:t>
            </a:r>
          </a:p>
          <a:p>
            <a:r>
              <a:rPr lang="en-US" sz="2800" dirty="0"/>
              <a:t>God knows what will happen because He foreordained it all.</a:t>
            </a:r>
          </a:p>
          <a:p>
            <a:r>
              <a:rPr lang="en-US" sz="2800" b="1" dirty="0"/>
              <a:t>God is the Lord of History who works out His purposes, even when they don’t make any sense to us</a:t>
            </a:r>
            <a:r>
              <a:rPr lang="en-US" sz="2800" dirty="0"/>
              <a:t>.</a:t>
            </a:r>
          </a:p>
          <a:p>
            <a:r>
              <a:rPr lang="en-US" sz="2800" dirty="0"/>
              <a:t>We need to </a:t>
            </a:r>
            <a:r>
              <a:rPr lang="en-US" sz="2800" i="1" u="sng" dirty="0"/>
              <a:t>preach the Gospel to ourselves</a:t>
            </a:r>
            <a:r>
              <a:rPr lang="en-US" sz="2800" u="sng" dirty="0"/>
              <a:t> every day</a:t>
            </a:r>
            <a:r>
              <a:rPr lang="en-US" sz="2800" dirty="0"/>
              <a:t>.</a:t>
            </a:r>
          </a:p>
          <a:p>
            <a:r>
              <a:rPr lang="en-US" sz="2800" dirty="0"/>
              <a:t>We need to remember that </a:t>
            </a:r>
            <a:r>
              <a:rPr lang="en-US" sz="2800" i="1" u="sng" dirty="0"/>
              <a:t>we are on the winning side</a:t>
            </a:r>
            <a:r>
              <a:rPr lang="en-US" sz="2800" dirty="0"/>
              <a:t>!</a:t>
            </a:r>
          </a:p>
          <a:p>
            <a:endParaRPr lang="en-US" dirty="0"/>
          </a:p>
        </p:txBody>
      </p:sp>
    </p:spTree>
    <p:extLst>
      <p:ext uri="{BB962C8B-B14F-4D97-AF65-F5344CB8AC3E}">
        <p14:creationId xmlns:p14="http://schemas.microsoft.com/office/powerpoint/2010/main" val="393645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820534-C01D-4B5B-9EBA-EA92A95D1C3C}"/>
              </a:ext>
            </a:extLst>
          </p:cNvPr>
          <p:cNvSpPr>
            <a:spLocks noGrp="1"/>
          </p:cNvSpPr>
          <p:nvPr>
            <p:ph idx="1"/>
          </p:nvPr>
        </p:nvSpPr>
        <p:spPr>
          <a:xfrm>
            <a:off x="1097280" y="914400"/>
            <a:ext cx="10058400" cy="5467350"/>
          </a:xfrm>
        </p:spPr>
        <p:txBody>
          <a:bodyPr>
            <a:noAutofit/>
          </a:bodyPr>
          <a:lstStyle/>
          <a:p>
            <a:r>
              <a:rPr lang="en-US" sz="2400" dirty="0"/>
              <a:t>We are in between D-Day and VE-day…</a:t>
            </a:r>
          </a:p>
          <a:p>
            <a:r>
              <a:rPr lang="en-US" sz="2400" dirty="0"/>
              <a:t> </a:t>
            </a:r>
            <a:r>
              <a:rPr lang="en-US" sz="2400" i="1" dirty="0"/>
              <a:t>Why</a:t>
            </a:r>
            <a:r>
              <a:rPr lang="en-US" sz="2400" dirty="0"/>
              <a:t> did God show Nebuchadnezzar this dream?</a:t>
            </a:r>
          </a:p>
          <a:p>
            <a:r>
              <a:rPr lang="en-US" sz="2400" dirty="0"/>
              <a:t>To show that God is the sovereign Judge? Yes, but…</a:t>
            </a:r>
          </a:p>
          <a:p>
            <a:r>
              <a:rPr lang="en-US" sz="2400" b="1" dirty="0"/>
              <a:t>The dream </a:t>
            </a:r>
            <a:r>
              <a:rPr lang="en-US" sz="2400" b="1" i="1" dirty="0"/>
              <a:t>also</a:t>
            </a:r>
            <a:r>
              <a:rPr lang="en-US" sz="2400" b="1" dirty="0"/>
              <a:t> announces the Good News of God’s coming Kingdom which expanded in the book of Acts by </a:t>
            </a:r>
            <a:r>
              <a:rPr lang="en-US" sz="2400" b="1" i="1" dirty="0"/>
              <a:t>spiritual</a:t>
            </a:r>
            <a:r>
              <a:rPr lang="en-US" sz="2400" b="1" dirty="0"/>
              <a:t> rule, </a:t>
            </a:r>
            <a:r>
              <a:rPr lang="en-US" sz="2400" b="1" i="1" dirty="0"/>
              <a:t>not</a:t>
            </a:r>
            <a:r>
              <a:rPr lang="en-US" sz="2400" b="1" dirty="0"/>
              <a:t> geopolitical rule</a:t>
            </a:r>
            <a:r>
              <a:rPr lang="en-US" sz="2400" dirty="0"/>
              <a:t>.</a:t>
            </a:r>
          </a:p>
          <a:p>
            <a:r>
              <a:rPr lang="en-US" sz="2400" dirty="0"/>
              <a:t> </a:t>
            </a:r>
          </a:p>
          <a:p>
            <a:r>
              <a:rPr lang="en-US" sz="2400" b="1" dirty="0"/>
              <a:t>God captures our affections and allegiance to self and sin and then transfers them to Christ and the church</a:t>
            </a:r>
            <a:r>
              <a:rPr lang="en-US" sz="2400" dirty="0"/>
              <a:t>.</a:t>
            </a:r>
          </a:p>
          <a:p>
            <a:r>
              <a:rPr lang="en-US" sz="2400" dirty="0"/>
              <a:t> </a:t>
            </a:r>
          </a:p>
          <a:p>
            <a:r>
              <a:rPr lang="en-US" sz="2400" dirty="0"/>
              <a:t>Jesus said, “the Kingdom of God is within you” (Lk.17:21). The Kingdom that the Stone brought has outlasted the Roman Empire and is still here today!</a:t>
            </a:r>
          </a:p>
          <a:p>
            <a:endParaRPr lang="en-US" sz="2400" dirty="0"/>
          </a:p>
        </p:txBody>
      </p:sp>
    </p:spTree>
    <p:extLst>
      <p:ext uri="{BB962C8B-B14F-4D97-AF65-F5344CB8AC3E}">
        <p14:creationId xmlns:p14="http://schemas.microsoft.com/office/powerpoint/2010/main" val="334483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29183E-0314-434A-99BE-E547B5CA941F}"/>
              </a:ext>
            </a:extLst>
          </p:cNvPr>
          <p:cNvSpPr>
            <a:spLocks noGrp="1"/>
          </p:cNvSpPr>
          <p:nvPr>
            <p:ph idx="1"/>
          </p:nvPr>
        </p:nvSpPr>
        <p:spPr>
          <a:xfrm>
            <a:off x="1097280" y="752475"/>
            <a:ext cx="10058400" cy="5734050"/>
          </a:xfrm>
        </p:spPr>
        <p:txBody>
          <a:bodyPr>
            <a:normAutofit/>
          </a:bodyPr>
          <a:lstStyle/>
          <a:p>
            <a:r>
              <a:rPr lang="en-US" sz="2400" b="1" i="1" dirty="0"/>
              <a:t>To which kingdom do you belong?</a:t>
            </a:r>
            <a:endParaRPr lang="en-US" sz="2400" b="1" dirty="0"/>
          </a:p>
          <a:p>
            <a:r>
              <a:rPr lang="en-US" sz="2400" dirty="0"/>
              <a:t>   The </a:t>
            </a:r>
            <a:r>
              <a:rPr lang="en-US" sz="2400" i="1" dirty="0"/>
              <a:t>statue </a:t>
            </a:r>
            <a:r>
              <a:rPr lang="en-US" sz="2400" dirty="0"/>
              <a:t>or the</a:t>
            </a:r>
            <a:r>
              <a:rPr lang="en-US" sz="2400" i="1" dirty="0"/>
              <a:t> Stone?</a:t>
            </a:r>
            <a:endParaRPr lang="en-US" sz="2400" dirty="0"/>
          </a:p>
          <a:p>
            <a:r>
              <a:rPr lang="en-US" sz="2400" b="1" i="1" dirty="0"/>
              <a:t>Which kingdom are we seeking and building?</a:t>
            </a:r>
            <a:endParaRPr lang="en-US" sz="2400" b="1" dirty="0"/>
          </a:p>
          <a:p>
            <a:r>
              <a:rPr lang="en-US" sz="2400" i="1" dirty="0"/>
              <a:t>   </a:t>
            </a:r>
            <a:r>
              <a:rPr lang="en-US" sz="2400" dirty="0"/>
              <a:t>This world’s kingdom which will be broken and blown into oblivion by the wind, or God’s Kingdom—the only Kingdom that will truly last forever?</a:t>
            </a:r>
          </a:p>
          <a:p>
            <a:r>
              <a:rPr lang="en-US" sz="2400" dirty="0"/>
              <a:t> </a:t>
            </a:r>
          </a:p>
          <a:p>
            <a:r>
              <a:rPr lang="en-US" sz="2400" dirty="0"/>
              <a:t>Nebuchadnezzar remained a polytheist (v.46), and focused on God as “a revealer of mysteries” (v.47) rather than the One who “changes times and seasons” (v.21).</a:t>
            </a:r>
          </a:p>
          <a:p>
            <a:r>
              <a:rPr lang="en-US" sz="2400" b="1" dirty="0"/>
              <a:t>You can be </a:t>
            </a:r>
            <a:r>
              <a:rPr lang="en-US" sz="2400" b="1" i="1" dirty="0"/>
              <a:t>charmed</a:t>
            </a:r>
            <a:r>
              <a:rPr lang="en-US" sz="2400" b="1" dirty="0"/>
              <a:t> by God’s Word and yet not be </a:t>
            </a:r>
            <a:r>
              <a:rPr lang="en-US" sz="2400" b="1" i="1" dirty="0"/>
              <a:t>changed!</a:t>
            </a:r>
            <a:endParaRPr lang="en-US" sz="2400" b="1" dirty="0"/>
          </a:p>
          <a:p>
            <a:r>
              <a:rPr lang="en-US" sz="2400" dirty="0"/>
              <a:t>Nebuchadnezzar bowed before Daniel and had incense offered up to him, and then built a gold statue to himself (chap.3).</a:t>
            </a:r>
          </a:p>
          <a:p>
            <a:endParaRPr lang="en-US" dirty="0"/>
          </a:p>
        </p:txBody>
      </p:sp>
    </p:spTree>
    <p:extLst>
      <p:ext uri="{BB962C8B-B14F-4D97-AF65-F5344CB8AC3E}">
        <p14:creationId xmlns:p14="http://schemas.microsoft.com/office/powerpoint/2010/main" val="313920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CA1834-AAAB-404F-BFC1-D8C5015CB5F8}"/>
              </a:ext>
            </a:extLst>
          </p:cNvPr>
          <p:cNvSpPr>
            <a:spLocks noGrp="1"/>
          </p:cNvSpPr>
          <p:nvPr>
            <p:ph idx="1"/>
          </p:nvPr>
        </p:nvSpPr>
        <p:spPr>
          <a:xfrm>
            <a:off x="1097280" y="895349"/>
            <a:ext cx="10058400" cy="5591175"/>
          </a:xfrm>
        </p:spPr>
        <p:txBody>
          <a:bodyPr>
            <a:normAutofit/>
          </a:bodyPr>
          <a:lstStyle/>
          <a:p>
            <a:r>
              <a:rPr lang="en-US" sz="2800" b="1" dirty="0"/>
              <a:t>Are you building your life on the Rock of Ages?</a:t>
            </a:r>
          </a:p>
          <a:p>
            <a:r>
              <a:rPr lang="en-US" sz="2800" dirty="0"/>
              <a:t>Or, like children, are you building sandcastles with your back to the advancing tide?</a:t>
            </a:r>
          </a:p>
          <a:p>
            <a:r>
              <a:rPr lang="en-US" sz="2800" dirty="0"/>
              <a:t> </a:t>
            </a:r>
          </a:p>
          <a:p>
            <a:r>
              <a:rPr lang="en-US" sz="2800" dirty="0"/>
              <a:t>Where does Daniel 2 leaves us?</a:t>
            </a:r>
          </a:p>
          <a:p>
            <a:r>
              <a:rPr lang="en-US" sz="2800" dirty="0"/>
              <a:t>Jesus has a coffin for every empire and emperor.</a:t>
            </a:r>
          </a:p>
          <a:p>
            <a:r>
              <a:rPr lang="en-US" sz="2800" b="1" dirty="0"/>
              <a:t>The only security is in the Kingdom of God’s son.</a:t>
            </a:r>
          </a:p>
          <a:p>
            <a:r>
              <a:rPr lang="en-US" sz="2800" dirty="0"/>
              <a:t>We must not forget this dream, because it is a dream that </a:t>
            </a:r>
            <a:r>
              <a:rPr lang="en-US" sz="2800" i="1" dirty="0"/>
              <a:t>will</a:t>
            </a:r>
            <a:r>
              <a:rPr lang="en-US" sz="2800" dirty="0"/>
              <a:t> come true.</a:t>
            </a:r>
            <a:endParaRPr lang="en-US" sz="2800" dirty="0">
              <a:effectLst/>
            </a:endParaRPr>
          </a:p>
        </p:txBody>
      </p:sp>
    </p:spTree>
    <p:extLst>
      <p:ext uri="{BB962C8B-B14F-4D97-AF65-F5344CB8AC3E}">
        <p14:creationId xmlns:p14="http://schemas.microsoft.com/office/powerpoint/2010/main" val="802718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FC2BE1-33B0-4FF7-91BF-6B7C0FE3EEBF}"/>
              </a:ext>
            </a:extLst>
          </p:cNvPr>
          <p:cNvSpPr>
            <a:spLocks noGrp="1"/>
          </p:cNvSpPr>
          <p:nvPr>
            <p:ph idx="1"/>
          </p:nvPr>
        </p:nvSpPr>
        <p:spPr>
          <a:xfrm>
            <a:off x="1097280" y="723901"/>
            <a:ext cx="10058400" cy="5610224"/>
          </a:xfrm>
        </p:spPr>
        <p:txBody>
          <a:bodyPr>
            <a:normAutofit lnSpcReduction="10000"/>
          </a:bodyPr>
          <a:lstStyle/>
          <a:p>
            <a:r>
              <a:rPr lang="en-US" sz="2600" i="1" dirty="0"/>
              <a:t>Does God still use dreams to communicate His will?</a:t>
            </a:r>
            <a:endParaRPr lang="en-US" sz="2600" dirty="0"/>
          </a:p>
          <a:p>
            <a:r>
              <a:rPr lang="en-US" sz="2600" dirty="0"/>
              <a:t> </a:t>
            </a:r>
          </a:p>
          <a:p>
            <a:r>
              <a:rPr lang="en-US" sz="2600" dirty="0"/>
              <a:t>The Babylonians believed that the “gods” spoke to them through their dreams…</a:t>
            </a:r>
          </a:p>
          <a:p>
            <a:r>
              <a:rPr lang="en-US" sz="2600" dirty="0"/>
              <a:t> </a:t>
            </a:r>
          </a:p>
          <a:p>
            <a:r>
              <a:rPr lang="en-US" sz="2600" dirty="0"/>
              <a:t>King Nebuchadnezzar had dreams that his magicians could neither tell him nor interpret. But God revealed the mystery to Daniel in a vision of the night.</a:t>
            </a:r>
          </a:p>
          <a:p>
            <a:r>
              <a:rPr lang="en-US" sz="2600" dirty="0"/>
              <a:t> </a:t>
            </a:r>
          </a:p>
          <a:p>
            <a:r>
              <a:rPr lang="en-US" sz="2600" b="1" u="sng" dirty="0"/>
              <a:t>Summary of Daniel 2</a:t>
            </a:r>
          </a:p>
          <a:p>
            <a:r>
              <a:rPr lang="en-US" sz="2600" dirty="0"/>
              <a:t>God’s people are given eternal hope even in their persecution and pain. How? </a:t>
            </a:r>
            <a:r>
              <a:rPr lang="en-US" sz="2600" b="1" dirty="0"/>
              <a:t>The God of Heaven reveals that He will send His Son to conquer and replace all human kingdoms with His everlasting Kingdom</a:t>
            </a:r>
            <a:r>
              <a:rPr lang="en-US" sz="2600" dirty="0"/>
              <a:t>.</a:t>
            </a:r>
          </a:p>
          <a:p>
            <a:endParaRPr lang="en-US" dirty="0"/>
          </a:p>
        </p:txBody>
      </p:sp>
    </p:spTree>
    <p:extLst>
      <p:ext uri="{BB962C8B-B14F-4D97-AF65-F5344CB8AC3E}">
        <p14:creationId xmlns:p14="http://schemas.microsoft.com/office/powerpoint/2010/main" val="21171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86E17-AC49-4220-AE47-F5D9087AD00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F1924B-D204-48EF-BD82-2BE837DFA81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3432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5FC75-B322-481F-86E7-3FC09E26CDC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8369EC13-1F39-4122-B1A7-1C0EC70245EF}"/>
              </a:ext>
            </a:extLst>
          </p:cNvPr>
          <p:cNvSpPr>
            <a:spLocks noGrp="1"/>
          </p:cNvSpPr>
          <p:nvPr>
            <p:ph idx="1"/>
          </p:nvPr>
        </p:nvSpPr>
        <p:spPr>
          <a:xfrm>
            <a:off x="897255" y="2017184"/>
            <a:ext cx="10058400" cy="4023360"/>
          </a:xfrm>
        </p:spPr>
        <p:txBody>
          <a:bodyPr/>
          <a:lstStyle/>
          <a:p>
            <a:pPr marL="457200" indent="-457200">
              <a:spcBef>
                <a:spcPts val="4800"/>
              </a:spcBef>
              <a:buFont typeface="+mj-lt"/>
              <a:buAutoNum type="arabicPeriod"/>
            </a:pPr>
            <a:r>
              <a:rPr lang="en-US" sz="3600" dirty="0"/>
              <a:t>A Distressing Dream (2:1-16)</a:t>
            </a:r>
          </a:p>
          <a:p>
            <a:pPr marL="457200" indent="-457200">
              <a:spcBef>
                <a:spcPts val="4800"/>
              </a:spcBef>
              <a:buFont typeface="+mj-lt"/>
              <a:buAutoNum type="arabicPeriod"/>
            </a:pPr>
            <a:r>
              <a:rPr lang="en-US" sz="3600" dirty="0"/>
              <a:t>A Prayerful Prophet (2:17-30)</a:t>
            </a:r>
          </a:p>
          <a:p>
            <a:pPr marL="457200" indent="-457200">
              <a:spcBef>
                <a:spcPts val="4800"/>
              </a:spcBef>
              <a:buFont typeface="+mj-lt"/>
              <a:buAutoNum type="arabicPeriod"/>
            </a:pPr>
            <a:r>
              <a:rPr lang="en-US" sz="3600" dirty="0"/>
              <a:t>A Stone strikes a statue (2:30-49)</a:t>
            </a:r>
          </a:p>
          <a:p>
            <a:endParaRPr lang="en-US" dirty="0"/>
          </a:p>
        </p:txBody>
      </p:sp>
    </p:spTree>
    <p:extLst>
      <p:ext uri="{BB962C8B-B14F-4D97-AF65-F5344CB8AC3E}">
        <p14:creationId xmlns:p14="http://schemas.microsoft.com/office/powerpoint/2010/main" val="3632393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EA76-173B-4028-ACF7-AD556E42E706}"/>
              </a:ext>
            </a:extLst>
          </p:cNvPr>
          <p:cNvSpPr>
            <a:spLocks noGrp="1"/>
          </p:cNvSpPr>
          <p:nvPr>
            <p:ph type="title"/>
          </p:nvPr>
        </p:nvSpPr>
        <p:spPr/>
        <p:txBody>
          <a:bodyPr/>
          <a:lstStyle/>
          <a:p>
            <a:pPr marL="914400" indent="-914400">
              <a:buFont typeface="+mj-lt"/>
              <a:buAutoNum type="arabicPeriod"/>
            </a:pPr>
            <a:r>
              <a:rPr lang="en-US" b="1" dirty="0"/>
              <a:t>A Distressing Dream</a:t>
            </a:r>
            <a:r>
              <a:rPr lang="en-US" dirty="0"/>
              <a:t> (2:1-16)</a:t>
            </a:r>
          </a:p>
        </p:txBody>
      </p:sp>
      <p:sp>
        <p:nvSpPr>
          <p:cNvPr id="3" name="Content Placeholder 2">
            <a:extLst>
              <a:ext uri="{FF2B5EF4-FFF2-40B4-BE49-F238E27FC236}">
                <a16:creationId xmlns:a16="http://schemas.microsoft.com/office/drawing/2014/main" id="{DC3F59AF-49EC-4677-9CF2-9DDAD1A925A6}"/>
              </a:ext>
            </a:extLst>
          </p:cNvPr>
          <p:cNvSpPr>
            <a:spLocks noGrp="1"/>
          </p:cNvSpPr>
          <p:nvPr>
            <p:ph idx="1"/>
          </p:nvPr>
        </p:nvSpPr>
        <p:spPr>
          <a:xfrm>
            <a:off x="1097280" y="1737361"/>
            <a:ext cx="10058400" cy="4577714"/>
          </a:xfrm>
        </p:spPr>
        <p:txBody>
          <a:bodyPr>
            <a:normAutofit lnSpcReduction="10000"/>
          </a:bodyPr>
          <a:lstStyle/>
          <a:p>
            <a:r>
              <a:rPr lang="en-US" sz="2400" b="1" i="1" dirty="0"/>
              <a:t>Where do you turn when at your wits end?</a:t>
            </a:r>
            <a:endParaRPr lang="en-US" sz="2400" b="1" dirty="0"/>
          </a:p>
          <a:p>
            <a:r>
              <a:rPr lang="en-US" sz="2400" dirty="0"/>
              <a:t> King Nebuchadnezzar wanted to make sure his magicians were in touch with the “gods.”</a:t>
            </a:r>
          </a:p>
          <a:p>
            <a:r>
              <a:rPr lang="en-US" sz="2400" dirty="0"/>
              <a:t>The magicians’ reply to the king is </a:t>
            </a:r>
            <a:r>
              <a:rPr lang="en-US" sz="2400" i="1" dirty="0"/>
              <a:t>a confession of </a:t>
            </a:r>
            <a:r>
              <a:rPr lang="en-US" sz="2400" i="1" u="sng" dirty="0"/>
              <a:t>the failure and futility of paganism</a:t>
            </a:r>
            <a:r>
              <a:rPr lang="en-US" sz="2400" u="sng" dirty="0"/>
              <a:t>.</a:t>
            </a:r>
          </a:p>
          <a:p>
            <a:r>
              <a:rPr lang="en-US" sz="2400" dirty="0"/>
              <a:t>Their false “gods” are contrasted with the “God of heaven who reveals mysteries” (v.28).</a:t>
            </a:r>
          </a:p>
          <a:p>
            <a:r>
              <a:rPr lang="en-US" sz="2400" dirty="0"/>
              <a:t> </a:t>
            </a:r>
          </a:p>
          <a:p>
            <a:r>
              <a:rPr lang="en-US" sz="2400" b="1" dirty="0"/>
              <a:t>The God of the Bible knows and orders the course of history down through the rise and rubble of nations until He sets up </a:t>
            </a:r>
            <a:r>
              <a:rPr lang="en-US" sz="2400" b="1" i="1" u="sng" dirty="0"/>
              <a:t>a Kingdom that shall never be destroyed</a:t>
            </a:r>
            <a:r>
              <a:rPr lang="en-US" sz="2400" b="1" u="sng" dirty="0"/>
              <a:t> (v.44)</a:t>
            </a:r>
            <a:r>
              <a:rPr lang="en-US" sz="2400" b="1" dirty="0"/>
              <a:t>.</a:t>
            </a:r>
          </a:p>
          <a:p>
            <a:endParaRPr lang="en-US" dirty="0"/>
          </a:p>
        </p:txBody>
      </p:sp>
    </p:spTree>
    <p:extLst>
      <p:ext uri="{BB962C8B-B14F-4D97-AF65-F5344CB8AC3E}">
        <p14:creationId xmlns:p14="http://schemas.microsoft.com/office/powerpoint/2010/main" val="168622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D0B151-1377-4EBC-BBA1-DD812EFB56E9}"/>
              </a:ext>
            </a:extLst>
          </p:cNvPr>
          <p:cNvSpPr>
            <a:spLocks noGrp="1"/>
          </p:cNvSpPr>
          <p:nvPr>
            <p:ph idx="1"/>
          </p:nvPr>
        </p:nvSpPr>
        <p:spPr>
          <a:xfrm>
            <a:off x="1097280" y="781051"/>
            <a:ext cx="10058400" cy="5534024"/>
          </a:xfrm>
        </p:spPr>
        <p:txBody>
          <a:bodyPr>
            <a:normAutofit lnSpcReduction="10000"/>
          </a:bodyPr>
          <a:lstStyle/>
          <a:p>
            <a:r>
              <a:rPr lang="en-US" sz="2400" dirty="0"/>
              <a:t>Christ’s Incarnation disproves the false theology of the Babylonian diviners that the gods do not dwell among men (v.11).</a:t>
            </a:r>
          </a:p>
          <a:p>
            <a:r>
              <a:rPr lang="en-US" sz="2400" dirty="0"/>
              <a:t>“And the word became flesh and dwelt among us…” (Jn.1:14).</a:t>
            </a:r>
          </a:p>
          <a:p>
            <a:r>
              <a:rPr lang="en-US" sz="2400" dirty="0"/>
              <a:t> And “He humbled Himself by becoming obedient to the point of death, even death on a cross” (Phil.2:8).</a:t>
            </a:r>
          </a:p>
          <a:p>
            <a:r>
              <a:rPr lang="en-US" sz="2400" dirty="0"/>
              <a:t>“Jesus said…, ‘I am the way, and the truth, and the life. No one comes to the Father except through Me” (Jn.14:6).</a:t>
            </a:r>
          </a:p>
          <a:p>
            <a:r>
              <a:rPr lang="en-US" sz="2400" dirty="0"/>
              <a:t> </a:t>
            </a:r>
          </a:p>
          <a:p>
            <a:r>
              <a:rPr lang="en-US" sz="2400" dirty="0"/>
              <a:t>If all the world’s religions are true paths to God, then why did God send His Son Jesus?</a:t>
            </a:r>
          </a:p>
          <a:p>
            <a:r>
              <a:rPr lang="en-US" sz="2400" dirty="0"/>
              <a:t>And why did God have His Son killed except to make the way for men to come to Him?</a:t>
            </a:r>
          </a:p>
          <a:p>
            <a:r>
              <a:rPr lang="en-US" sz="2400" b="1" dirty="0"/>
              <a:t>God is neither cruel nor incompetent!</a:t>
            </a:r>
          </a:p>
          <a:p>
            <a:endParaRPr lang="en-US" dirty="0"/>
          </a:p>
        </p:txBody>
      </p:sp>
    </p:spTree>
    <p:extLst>
      <p:ext uri="{BB962C8B-B14F-4D97-AF65-F5344CB8AC3E}">
        <p14:creationId xmlns:p14="http://schemas.microsoft.com/office/powerpoint/2010/main" val="86425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E0A48-DD44-4144-AE26-134F64B15FE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63ABB93-71F5-479D-B8F6-781589CA051A}"/>
              </a:ext>
            </a:extLst>
          </p:cNvPr>
          <p:cNvSpPr>
            <a:spLocks noGrp="1"/>
          </p:cNvSpPr>
          <p:nvPr>
            <p:ph idx="1"/>
          </p:nvPr>
        </p:nvSpPr>
        <p:spPr/>
        <p:txBody>
          <a:bodyPr/>
          <a:lstStyle/>
          <a:p>
            <a:r>
              <a:rPr lang="en-US" sz="2400" dirty="0"/>
              <a:t>Rather than fatalism, panic, or escapism or trying and discover how God is moving and simply join Him, Daniel tactfully went to the king and asked for some time to show him the matter.</a:t>
            </a:r>
          </a:p>
          <a:p>
            <a:r>
              <a:rPr lang="en-US" sz="2400" dirty="0"/>
              <a:t> </a:t>
            </a:r>
          </a:p>
          <a:p>
            <a:r>
              <a:rPr lang="en-US" sz="2400" b="1" i="1" dirty="0"/>
              <a:t>What do you say to those who are looking for answers to life’s problems?</a:t>
            </a:r>
            <a:endParaRPr lang="en-US" sz="2400" b="1" dirty="0"/>
          </a:p>
          <a:p>
            <a:r>
              <a:rPr lang="en-US" sz="2400" dirty="0"/>
              <a:t>• Will you counsel them to build their life on the sand?</a:t>
            </a:r>
          </a:p>
          <a:p>
            <a:r>
              <a:rPr lang="en-US" sz="2400" dirty="0"/>
              <a:t>• Or will you point them to the Rock—</a:t>
            </a:r>
            <a:r>
              <a:rPr lang="en-US" sz="2400" i="1" dirty="0"/>
              <a:t>Jesus</a:t>
            </a:r>
            <a:r>
              <a:rPr lang="en-US" sz="2400" dirty="0"/>
              <a:t>, and God’s advancing Kingdom?</a:t>
            </a:r>
          </a:p>
          <a:p>
            <a:endParaRPr lang="en-US" dirty="0"/>
          </a:p>
        </p:txBody>
      </p:sp>
    </p:spTree>
    <p:extLst>
      <p:ext uri="{BB962C8B-B14F-4D97-AF65-F5344CB8AC3E}">
        <p14:creationId xmlns:p14="http://schemas.microsoft.com/office/powerpoint/2010/main" val="13515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A4967-A74A-4A7B-BD06-E5C55734DF78}"/>
              </a:ext>
            </a:extLst>
          </p:cNvPr>
          <p:cNvSpPr>
            <a:spLocks noGrp="1"/>
          </p:cNvSpPr>
          <p:nvPr>
            <p:ph type="title"/>
          </p:nvPr>
        </p:nvSpPr>
        <p:spPr/>
        <p:txBody>
          <a:bodyPr/>
          <a:lstStyle/>
          <a:p>
            <a:r>
              <a:rPr lang="en-US" b="1" dirty="0"/>
              <a:t>2.</a:t>
            </a:r>
            <a:r>
              <a:rPr lang="en-US" dirty="0"/>
              <a:t> </a:t>
            </a:r>
            <a:r>
              <a:rPr lang="en-US" b="1" dirty="0"/>
              <a:t>A Prayerful Prophet</a:t>
            </a:r>
            <a:r>
              <a:rPr lang="en-US" dirty="0"/>
              <a:t> (2:17-30)</a:t>
            </a:r>
          </a:p>
        </p:txBody>
      </p:sp>
      <p:sp>
        <p:nvSpPr>
          <p:cNvPr id="3" name="Content Placeholder 2">
            <a:extLst>
              <a:ext uri="{FF2B5EF4-FFF2-40B4-BE49-F238E27FC236}">
                <a16:creationId xmlns:a16="http://schemas.microsoft.com/office/drawing/2014/main" id="{9DCC1817-3416-4F41-BFAB-A4B8C066AA62}"/>
              </a:ext>
            </a:extLst>
          </p:cNvPr>
          <p:cNvSpPr>
            <a:spLocks noGrp="1"/>
          </p:cNvSpPr>
          <p:nvPr>
            <p:ph idx="1"/>
          </p:nvPr>
        </p:nvSpPr>
        <p:spPr>
          <a:xfrm>
            <a:off x="1097280" y="1845734"/>
            <a:ext cx="10058400" cy="4421716"/>
          </a:xfrm>
        </p:spPr>
        <p:txBody>
          <a:bodyPr>
            <a:normAutofit lnSpcReduction="10000"/>
          </a:bodyPr>
          <a:lstStyle/>
          <a:p>
            <a:r>
              <a:rPr lang="en-US" sz="2400" dirty="0"/>
              <a:t>Daniel asked his 3 friends to seek mercy from the God of heaven concerning the mystery. Everything rested on God mercifully providing the answer to the king’s problem.</a:t>
            </a:r>
          </a:p>
          <a:p>
            <a:r>
              <a:rPr lang="en-US" sz="2400" dirty="0"/>
              <a:t> </a:t>
            </a:r>
          </a:p>
          <a:p>
            <a:r>
              <a:rPr lang="en-US" sz="2400" b="1" dirty="0"/>
              <a:t>Sometimes God delivers us </a:t>
            </a:r>
            <a:r>
              <a:rPr lang="en-US" sz="2400" b="1" i="1" u="sng" dirty="0"/>
              <a:t>from</a:t>
            </a:r>
            <a:r>
              <a:rPr lang="en-US" sz="2400" b="1" dirty="0"/>
              <a:t> our troubles, while at other times He delivers us by walking </a:t>
            </a:r>
            <a:r>
              <a:rPr lang="en-US" sz="2400" b="1" i="1" u="sng" dirty="0"/>
              <a:t>through</a:t>
            </a:r>
            <a:r>
              <a:rPr lang="en-US" sz="2400" b="1" dirty="0"/>
              <a:t> the fiery trials </a:t>
            </a:r>
            <a:r>
              <a:rPr lang="en-US" sz="2400" b="1" i="1" dirty="0"/>
              <a:t>with</a:t>
            </a:r>
            <a:r>
              <a:rPr lang="en-US" sz="2400" b="1" dirty="0"/>
              <a:t> us. Yet He is always faithful to His Word.</a:t>
            </a:r>
          </a:p>
          <a:p>
            <a:r>
              <a:rPr lang="en-US" sz="2400" dirty="0"/>
              <a:t> </a:t>
            </a:r>
          </a:p>
          <a:p>
            <a:r>
              <a:rPr lang="en-US" sz="2400" i="1" dirty="0"/>
              <a:t>What do you do in matters of life or death?</a:t>
            </a:r>
            <a:endParaRPr lang="en-US" sz="2400" dirty="0"/>
          </a:p>
          <a:p>
            <a:r>
              <a:rPr lang="en-US" sz="2400" dirty="0"/>
              <a:t>Ask others to pray with you, plead the promises of God,</a:t>
            </a:r>
          </a:p>
          <a:p>
            <a:r>
              <a:rPr lang="en-US" sz="2400" dirty="0"/>
              <a:t>trust in His faithfulness and then you go to bed.</a:t>
            </a:r>
          </a:p>
          <a:p>
            <a:endParaRPr lang="en-US" dirty="0"/>
          </a:p>
        </p:txBody>
      </p:sp>
    </p:spTree>
    <p:extLst>
      <p:ext uri="{BB962C8B-B14F-4D97-AF65-F5344CB8AC3E}">
        <p14:creationId xmlns:p14="http://schemas.microsoft.com/office/powerpoint/2010/main" val="210909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0BC4-56F1-431E-BD7C-03A4AB82EDF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56661E8-B6EC-459A-B05C-237ADAF6669B}"/>
              </a:ext>
            </a:extLst>
          </p:cNvPr>
          <p:cNvSpPr>
            <a:spLocks noGrp="1"/>
          </p:cNvSpPr>
          <p:nvPr>
            <p:ph idx="1"/>
          </p:nvPr>
        </p:nvSpPr>
        <p:spPr/>
        <p:txBody>
          <a:bodyPr/>
          <a:lstStyle/>
          <a:p>
            <a:pPr marL="0" indent="0" algn="ctr">
              <a:buNone/>
            </a:pPr>
            <a:r>
              <a:rPr lang="en-US" sz="2800" b="1" dirty="0"/>
              <a:t>The contrast between Nebuchadnezzar and Daniel:</a:t>
            </a:r>
          </a:p>
          <a:p>
            <a:pPr marL="0" indent="0">
              <a:spcBef>
                <a:spcPts val="3000"/>
              </a:spcBef>
              <a:buNone/>
            </a:pPr>
            <a:r>
              <a:rPr lang="en-US" sz="2600" b="1" u="sng" dirty="0"/>
              <a:t>Nebuchadnezzar</a:t>
            </a:r>
            <a:r>
              <a:rPr lang="en-US" sz="2600" b="1" dirty="0"/>
              <a:t>				</a:t>
            </a:r>
            <a:r>
              <a:rPr lang="en-US" sz="2600" b="1" u="sng" dirty="0"/>
              <a:t>Daniel</a:t>
            </a:r>
          </a:p>
          <a:p>
            <a:pPr marL="0" indent="0">
              <a:buNone/>
            </a:pPr>
            <a:r>
              <a:rPr lang="en-US" sz="2600" dirty="0"/>
              <a:t>To the worlds wisdom for help		Wisdom from above</a:t>
            </a:r>
          </a:p>
          <a:p>
            <a:pPr marL="0" indent="0">
              <a:buNone/>
            </a:pPr>
            <a:r>
              <a:rPr lang="en-US" sz="2600" dirty="0"/>
              <a:t>Wanted to destroy people			Wanted to preserve the people</a:t>
            </a:r>
          </a:p>
          <a:p>
            <a:pPr marL="0" indent="0">
              <a:buNone/>
            </a:pPr>
            <a:r>
              <a:rPr lang="en-US" sz="2600" dirty="0"/>
              <a:t>Couldn’t sleep				Slept sweetly</a:t>
            </a:r>
          </a:p>
          <a:p>
            <a:endParaRPr lang="en-US" dirty="0"/>
          </a:p>
        </p:txBody>
      </p:sp>
    </p:spTree>
    <p:extLst>
      <p:ext uri="{BB962C8B-B14F-4D97-AF65-F5344CB8AC3E}">
        <p14:creationId xmlns:p14="http://schemas.microsoft.com/office/powerpoint/2010/main" val="3358621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E1DE7E-5158-4280-AE1F-40A78ED5405D}"/>
              </a:ext>
            </a:extLst>
          </p:cNvPr>
          <p:cNvSpPr>
            <a:spLocks noGrp="1"/>
          </p:cNvSpPr>
          <p:nvPr>
            <p:ph idx="1"/>
          </p:nvPr>
        </p:nvSpPr>
        <p:spPr>
          <a:xfrm>
            <a:off x="1097280" y="904875"/>
            <a:ext cx="10058400" cy="5715000"/>
          </a:xfrm>
        </p:spPr>
        <p:txBody>
          <a:bodyPr>
            <a:normAutofit/>
          </a:bodyPr>
          <a:lstStyle/>
          <a:p>
            <a:r>
              <a:rPr lang="en-US" b="1" i="1" dirty="0"/>
              <a:t>What do you do when God answers your prayers?</a:t>
            </a:r>
            <a:r>
              <a:rPr lang="en-US" b="1" dirty="0"/>
              <a:t> </a:t>
            </a:r>
          </a:p>
          <a:p>
            <a:r>
              <a:rPr lang="en-US" dirty="0"/>
              <a:t>Daniel took time to </a:t>
            </a:r>
            <a:r>
              <a:rPr lang="en-US" u="sng" dirty="0"/>
              <a:t>thank God </a:t>
            </a:r>
            <a:r>
              <a:rPr lang="en-US" dirty="0"/>
              <a:t>for the answer he received. Do </a:t>
            </a:r>
            <a:r>
              <a:rPr lang="en-US" i="1" dirty="0"/>
              <a:t>we</a:t>
            </a:r>
            <a:r>
              <a:rPr lang="en-US" dirty="0"/>
              <a:t>?</a:t>
            </a:r>
          </a:p>
          <a:p>
            <a:r>
              <a:rPr lang="en-US" dirty="0"/>
              <a:t>Daniel </a:t>
            </a:r>
            <a:r>
              <a:rPr lang="en-US" u="sng" dirty="0"/>
              <a:t>praised the God of heaven </a:t>
            </a:r>
            <a:r>
              <a:rPr lang="en-US" dirty="0"/>
              <a:t>for His wisdom, power and sovereignty over times and kings.</a:t>
            </a:r>
          </a:p>
          <a:p>
            <a:r>
              <a:rPr lang="en-US" dirty="0"/>
              <a:t> </a:t>
            </a:r>
          </a:p>
          <a:p>
            <a:r>
              <a:rPr lang="en-US" dirty="0"/>
              <a:t>Unlike our politicians, God is both </a:t>
            </a:r>
            <a:r>
              <a:rPr lang="en-US" u="sng" dirty="0"/>
              <a:t>all-powerful</a:t>
            </a:r>
            <a:r>
              <a:rPr lang="en-US" dirty="0"/>
              <a:t> </a:t>
            </a:r>
            <a:r>
              <a:rPr lang="en-US" i="1" dirty="0"/>
              <a:t>and</a:t>
            </a:r>
            <a:r>
              <a:rPr lang="en-US" dirty="0"/>
              <a:t> </a:t>
            </a:r>
            <a:r>
              <a:rPr lang="en-US" u="sng" dirty="0"/>
              <a:t>all-wise</a:t>
            </a:r>
            <a:r>
              <a:rPr lang="en-US" dirty="0"/>
              <a:t>.</a:t>
            </a:r>
          </a:p>
          <a:p>
            <a:r>
              <a:rPr lang="en-US" dirty="0"/>
              <a:t>He governs the world with His wisdom; so we need not fear His power.</a:t>
            </a:r>
          </a:p>
          <a:p>
            <a:r>
              <a:rPr lang="en-US" dirty="0"/>
              <a:t>And God is willing to share some of His wisdom and power with simple and helpless people to bring glory to His name (v.23).</a:t>
            </a:r>
          </a:p>
          <a:p>
            <a:r>
              <a:rPr lang="en-US" b="1" dirty="0"/>
              <a:t>Although we don’t know all that the future holds, we </a:t>
            </a:r>
            <a:r>
              <a:rPr lang="en-US" b="1" i="1" dirty="0"/>
              <a:t>do</a:t>
            </a:r>
            <a:r>
              <a:rPr lang="en-US" b="1" dirty="0"/>
              <a:t> know Who holds the future, and we can trust Him.</a:t>
            </a:r>
          </a:p>
          <a:p>
            <a:r>
              <a:rPr lang="en-US" dirty="0"/>
              <a:t>God knows the plans He has for you (Jer.29:11).</a:t>
            </a:r>
          </a:p>
          <a:p>
            <a:r>
              <a:rPr lang="en-US" b="1" dirty="0"/>
              <a:t>And He has told us all that we </a:t>
            </a:r>
            <a:r>
              <a:rPr lang="en-US" b="1" i="1" dirty="0"/>
              <a:t>need</a:t>
            </a:r>
            <a:r>
              <a:rPr lang="en-US" b="1" dirty="0"/>
              <a:t> to know in His </a:t>
            </a:r>
            <a:r>
              <a:rPr lang="en-US" b="1" i="1" dirty="0"/>
              <a:t>Word</a:t>
            </a:r>
            <a:r>
              <a:rPr lang="en-US" b="1" dirty="0"/>
              <a:t>. All we need for life and godliness to </a:t>
            </a:r>
            <a:r>
              <a:rPr lang="en-US" b="1" i="1" dirty="0"/>
              <a:t>glorify Him by enjoying Him forever</a:t>
            </a:r>
            <a:r>
              <a:rPr lang="en-US" b="1" dirty="0"/>
              <a:t>.</a:t>
            </a:r>
          </a:p>
          <a:p>
            <a:endParaRPr lang="en-US" dirty="0"/>
          </a:p>
        </p:txBody>
      </p:sp>
    </p:spTree>
    <p:extLst>
      <p:ext uri="{BB962C8B-B14F-4D97-AF65-F5344CB8AC3E}">
        <p14:creationId xmlns:p14="http://schemas.microsoft.com/office/powerpoint/2010/main" val="238420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661</TotalTime>
  <Words>608</Words>
  <Application>Microsoft Office PowerPoint</Application>
  <PresentationFormat>Widescreen</PresentationFormat>
  <Paragraphs>139</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Retrospect</vt:lpstr>
      <vt:lpstr>A Dream Come True Daniel 2 </vt:lpstr>
      <vt:lpstr>PowerPoint Presentation</vt:lpstr>
      <vt:lpstr>Outline</vt:lpstr>
      <vt:lpstr>A Distressing Dream (2:1-16)</vt:lpstr>
      <vt:lpstr>PowerPoint Presentation</vt:lpstr>
      <vt:lpstr>PowerPoint Presentation</vt:lpstr>
      <vt:lpstr>2. A Prayerful Prophet (2:17-30)</vt:lpstr>
      <vt:lpstr>PowerPoint Presentation</vt:lpstr>
      <vt:lpstr>PowerPoint Presentation</vt:lpstr>
      <vt:lpstr>PowerPoint Presentation</vt:lpstr>
      <vt:lpstr>3. A Stone strikes a statue (2:31-49)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Dream Come True Daniel 2</dc:title>
  <dc:creator>Steve Rouse</dc:creator>
  <cp:lastModifiedBy>Steve Rouse</cp:lastModifiedBy>
  <cp:revision>7</cp:revision>
  <cp:lastPrinted>2017-07-29T13:55:41Z</cp:lastPrinted>
  <dcterms:created xsi:type="dcterms:W3CDTF">2017-07-29T13:02:39Z</dcterms:created>
  <dcterms:modified xsi:type="dcterms:W3CDTF">2017-07-30T00:04:29Z</dcterms:modified>
</cp:coreProperties>
</file>